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85" r:id="rId5"/>
    <p:sldId id="319" r:id="rId6"/>
    <p:sldId id="259" r:id="rId7"/>
    <p:sldId id="260" r:id="rId8"/>
    <p:sldId id="261" r:id="rId9"/>
    <p:sldId id="267" r:id="rId10"/>
    <p:sldId id="263" r:id="rId11"/>
    <p:sldId id="378" r:id="rId12"/>
    <p:sldId id="264" r:id="rId13"/>
    <p:sldId id="265" r:id="rId14"/>
    <p:sldId id="266" r:id="rId15"/>
    <p:sldId id="268" r:id="rId16"/>
    <p:sldId id="269" r:id="rId17"/>
    <p:sldId id="270" r:id="rId18"/>
    <p:sldId id="369" r:id="rId19"/>
    <p:sldId id="370" r:id="rId20"/>
    <p:sldId id="350" r:id="rId21"/>
    <p:sldId id="346" r:id="rId22"/>
    <p:sldId id="347" r:id="rId23"/>
    <p:sldId id="367" r:id="rId24"/>
    <p:sldId id="348" r:id="rId25"/>
    <p:sldId id="351" r:id="rId26"/>
    <p:sldId id="371" r:id="rId27"/>
    <p:sldId id="372" r:id="rId28"/>
    <p:sldId id="373" r:id="rId29"/>
    <p:sldId id="374" r:id="rId30"/>
    <p:sldId id="375" r:id="rId31"/>
    <p:sldId id="376" r:id="rId32"/>
    <p:sldId id="386" r:id="rId33"/>
    <p:sldId id="377" r:id="rId34"/>
    <p:sldId id="379" r:id="rId35"/>
    <p:sldId id="381" r:id="rId36"/>
    <p:sldId id="387" r:id="rId37"/>
    <p:sldId id="388" r:id="rId38"/>
    <p:sldId id="389" r:id="rId39"/>
    <p:sldId id="390" r:id="rId40"/>
    <p:sldId id="391" r:id="rId41"/>
    <p:sldId id="382" r:id="rId42"/>
    <p:sldId id="383" r:id="rId43"/>
    <p:sldId id="384" r:id="rId44"/>
    <p:sldId id="38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F4F74-16E3-DD4D-B08F-9006FE2E1B5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9C0C-3192-6F43-96A8-77BA114BF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4CD-5E09-DB4D-9A23-9DB4F23D0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6F48-F9B6-BB4D-AE31-1BBED9DE8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C098-D9C0-834A-8492-4C82AF7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E7B87-A174-8447-831E-2877557F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6D87-D0C1-094C-BC43-FF75F99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AC91-1312-E94B-ADD3-534E8AE8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0971-5F84-A643-872A-5FBC68A66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2272-83A3-BB41-A8C5-5406526F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2E916-B647-484C-8714-EA506303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A08A-92E3-1E4D-A6D6-B3915533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4985C-C397-E946-AF4E-F8D4633DF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4EA64-5E34-D74A-B84C-1CF63C98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C16C-E777-1F43-8648-1932F54B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4364-8A02-2948-A62E-26DEC9EB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E211-17A6-0744-A4A8-D8D6F157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2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784A-0DA9-0D4A-8F22-79FE297B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F169-964B-5649-9AB6-C9A47AA6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A676-1C1F-374A-B637-1818D308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45DC-2D24-7747-AA7A-E8D3BAB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2BDCD-2C3C-874C-A85E-828EA631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885-7185-1443-B953-F0787386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E514-A193-BC40-BB52-B35A47F4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4572D-6A4A-E345-B49E-76804726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024A-5FC6-0249-A954-8AE1C73F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5BEF-5002-624E-B2A2-F35B022E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62CF-1E74-A44C-A3D6-38E9A69E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4EA3-F8D3-9D4C-A82C-C3F9D64D0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914A9-33E9-BF4A-9684-F0FF3C22F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7EA6-9FCA-0B49-A837-C3FDE17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EC618-7F34-184C-9356-7D5F5DFE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12DAB-860D-E348-9624-F54DBB3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0D8-2387-324A-B609-C60195EC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D3EF-EE24-CF41-AF50-3F858E0C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BDCD-2AC3-6544-8015-6BEF2EA95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B8BC-4DBC-D54A-ACA5-EC704EF97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320DD-BDF4-E040-BFCE-B4B10C0C4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F0589-3281-EB43-B784-1C95B651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F7AA2-4101-AC46-8A0F-EAF8D73E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C997E-CE9C-3642-87F4-45BF87E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A8E6-3FB2-9244-8A58-BF646F5D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B27EC-FFC9-794E-922F-92FC8FA8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953F-BF79-DD45-957A-956A9200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A0AB-8480-9844-A560-D408F41F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8019B-F104-7647-9850-4ABAE08C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139F1-44C9-4E4E-A690-3252F28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F162-715A-4E4A-A508-13F96617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F1E-9336-EA4F-8082-D4B22128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8AF2-2C97-664A-9D76-7EE6169F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5849-6ED7-5642-A8AB-D08367916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2FE8F-E6A6-1641-9A88-B1310F4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F12C-0CC0-E94D-B470-97991280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A2387-446D-6649-829B-7DA4254C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FD19-24F8-6247-B704-2EFA3E5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B41EF-A902-F746-AB82-E03C218FF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9785-C77D-014F-A7F7-D111E0AE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BEA9-8AAC-F341-B5E1-F7FEB5E4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CABCD-B1C0-0A4F-8065-C2DA5418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011A-BD6E-7148-93EF-7443BB8B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C9845-03AA-6E4B-B17B-DC2620F8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6A31-CAFA-AB46-B068-07863A75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2D280-3E17-1242-BA7C-12BCDAA8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541B-C7BD-8F4F-91CB-B62791886949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B4F1-82A4-AE4B-B40E-C48E6DC9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5FE8D-C090-9648-815A-927A1513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CDA0-4C79-0549-9773-826CB4AE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2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B3C-1AA2-B549-A051-7DD27F8CF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516" y="1122363"/>
            <a:ext cx="3681484" cy="3285864"/>
          </a:xfrm>
        </p:spPr>
        <p:txBody>
          <a:bodyPr>
            <a:normAutofit fontScale="90000"/>
          </a:bodyPr>
          <a:lstStyle/>
          <a:p>
            <a:r>
              <a:rPr lang="en-US" dirty="0"/>
              <a:t>Carbon inputs to terrestrial ecosystems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E6D76-5EC5-5547-8771-E3A96A75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7340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FE3FA-8A06-1540-9740-33E71B88564C}"/>
              </a:ext>
            </a:extLst>
          </p:cNvPr>
          <p:cNvSpPr txBox="1"/>
          <p:nvPr/>
        </p:nvSpPr>
        <p:spPr>
          <a:xfrm>
            <a:off x="304801" y="44711"/>
            <a:ext cx="467288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patterns do you see?</a:t>
            </a:r>
          </a:p>
        </p:txBody>
      </p:sp>
    </p:spTree>
    <p:extLst>
      <p:ext uri="{BB962C8B-B14F-4D97-AF65-F5344CB8AC3E}">
        <p14:creationId xmlns:p14="http://schemas.microsoft.com/office/powerpoint/2010/main" val="252805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149729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4DD9D-4C07-2440-AA7B-1F2BEB05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70" y="0"/>
            <a:ext cx="93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7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395353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6823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0D72-515E-8949-938F-2B3BBCA10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2838734" y="3122458"/>
            <a:ext cx="4735773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3503399" y="2324134"/>
            <a:ext cx="51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Carbon in to leaves (per leaf area)</a:t>
            </a:r>
          </a:p>
        </p:txBody>
      </p:sp>
    </p:spTree>
    <p:extLst>
      <p:ext uri="{BB962C8B-B14F-4D97-AF65-F5344CB8AC3E}">
        <p14:creationId xmlns:p14="http://schemas.microsoft.com/office/powerpoint/2010/main" val="232226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42859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recap of photosynthesis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340239"/>
            <a:ext cx="6869374" cy="551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D3B5B-2898-5446-84D2-41488A9D1DEF}"/>
              </a:ext>
            </a:extLst>
          </p:cNvPr>
          <p:cNvSpPr/>
          <p:nvPr/>
        </p:nvSpPr>
        <p:spPr>
          <a:xfrm>
            <a:off x="4517409" y="4107976"/>
            <a:ext cx="1760561" cy="68238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</p:spTree>
    <p:extLst>
      <p:ext uri="{BB962C8B-B14F-4D97-AF65-F5344CB8AC3E}">
        <p14:creationId xmlns:p14="http://schemas.microsoft.com/office/powerpoint/2010/main" val="197168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Rubisco : </a:t>
            </a:r>
            <a:r>
              <a:rPr lang="en-US" sz="4000" dirty="0" err="1">
                <a:solidFill>
                  <a:srgbClr val="7030A0"/>
                </a:solidFill>
              </a:rPr>
              <a:t>R</a:t>
            </a:r>
            <a:r>
              <a:rPr lang="en-US" sz="4000" dirty="0" err="1"/>
              <a:t>ib</a:t>
            </a:r>
            <a:r>
              <a:rPr lang="en-US" sz="4000" dirty="0" err="1">
                <a:solidFill>
                  <a:srgbClr val="7030A0"/>
                </a:solidFill>
              </a:rPr>
              <a:t>U</a:t>
            </a:r>
            <a:r>
              <a:rPr lang="en-US" sz="4000" dirty="0" err="1"/>
              <a:t>lose</a:t>
            </a:r>
            <a:r>
              <a:rPr lang="en-US" sz="4000" dirty="0"/>
              <a:t> </a:t>
            </a:r>
            <a:r>
              <a:rPr lang="mr-IN" sz="4000" dirty="0"/>
              <a:t>–</a:t>
            </a:r>
            <a:r>
              <a:rPr lang="en-US" sz="4000" dirty="0"/>
              <a:t> 1,5 </a:t>
            </a:r>
            <a:r>
              <a:rPr lang="mr-IN" sz="4000" dirty="0"/>
              <a:t>–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7030A0"/>
                </a:solidFill>
              </a:rPr>
              <a:t>BIS</a:t>
            </a:r>
            <a:r>
              <a:rPr lang="en-US" sz="4000" dirty="0" err="1"/>
              <a:t>phosphate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7030A0"/>
                </a:solidFill>
              </a:rPr>
              <a:t>C</a:t>
            </a:r>
            <a:r>
              <a:rPr lang="en-US" sz="4000" dirty="0"/>
              <a:t>arboxylase and </a:t>
            </a:r>
            <a:r>
              <a:rPr lang="en-US" sz="4000" dirty="0">
                <a:solidFill>
                  <a:srgbClr val="7030A0"/>
                </a:solidFill>
              </a:rPr>
              <a:t>O</a:t>
            </a:r>
            <a:r>
              <a:rPr lang="en-US" sz="4000" dirty="0"/>
              <a:t>xygenase</a:t>
            </a:r>
          </a:p>
          <a:p>
            <a:r>
              <a:rPr lang="en-US" sz="4000" dirty="0"/>
              <a:t>Catalyzes CO</a:t>
            </a:r>
            <a:r>
              <a:rPr lang="en-US" sz="4000" baseline="-25000" dirty="0"/>
              <a:t>2</a:t>
            </a:r>
            <a:r>
              <a:rPr lang="en-US" sz="4000" dirty="0"/>
              <a:t> and O</a:t>
            </a:r>
            <a:r>
              <a:rPr lang="en-US" sz="4000" baseline="-25000" dirty="0"/>
              <a:t>2</a:t>
            </a:r>
          </a:p>
          <a:p>
            <a:r>
              <a:rPr lang="en-US" sz="4000" dirty="0"/>
              <a:t>Catalyzing O</a:t>
            </a:r>
            <a:r>
              <a:rPr lang="en-US" sz="4000" baseline="-25000" dirty="0"/>
              <a:t>2</a:t>
            </a:r>
            <a:r>
              <a:rPr lang="en-US" sz="4000" dirty="0"/>
              <a:t> leads to “wasteful” respiration (loss of CO</a:t>
            </a:r>
            <a:r>
              <a:rPr lang="en-US" sz="4000" baseline="-25000" dirty="0"/>
              <a:t>2</a:t>
            </a:r>
            <a:r>
              <a:rPr lang="en-US" sz="4000" dirty="0"/>
              <a:t>)</a:t>
            </a:r>
          </a:p>
          <a:p>
            <a:r>
              <a:rPr lang="en-US" sz="4000" dirty="0"/>
              <a:t>Increases as O</a:t>
            </a:r>
            <a:r>
              <a:rPr lang="en-US" sz="4000" baseline="-25000" dirty="0"/>
              <a:t>2</a:t>
            </a:r>
            <a:r>
              <a:rPr lang="en-US" sz="4000" dirty="0"/>
              <a:t> increases</a:t>
            </a:r>
          </a:p>
          <a:p>
            <a:r>
              <a:rPr lang="en-US" sz="4000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91472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what we already covered</a:t>
            </a:r>
          </a:p>
          <a:p>
            <a:pPr lvl="1"/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  <a:p>
            <a:pPr lvl="1"/>
            <a:r>
              <a:rPr lang="en-US" sz="3200" dirty="0"/>
              <a:t>Typically grasses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CAM</a:t>
            </a:r>
            <a:r>
              <a:rPr lang="en-US" sz="3600" dirty="0"/>
              <a:t>: Separate carbon acquisition and sugar creation in time</a:t>
            </a:r>
          </a:p>
          <a:p>
            <a:pPr lvl="1"/>
            <a:r>
              <a:rPr lang="en-US" sz="3200" dirty="0"/>
              <a:t>E.g., Cacti</a:t>
            </a:r>
          </a:p>
        </p:txBody>
      </p:sp>
    </p:spTree>
    <p:extLst>
      <p:ext uri="{BB962C8B-B14F-4D97-AF65-F5344CB8AC3E}">
        <p14:creationId xmlns:p14="http://schemas.microsoft.com/office/powerpoint/2010/main" val="20052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CO2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two extra ATPs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5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</a:t>
            </a:r>
            <a:r>
              <a:rPr lang="mr-IN" dirty="0"/>
              <a:t>–</a:t>
            </a:r>
            <a:r>
              <a:rPr lang="en-US" dirty="0"/>
              <a:t> why the bundle sheath?</a:t>
            </a:r>
          </a:p>
        </p:txBody>
      </p:sp>
      <p:sp>
        <p:nvSpPr>
          <p:cNvPr id="6" name="Rectangle 3" descr="f08-06bx"/>
          <p:cNvSpPr>
            <a:spLocks noGrp="1" noChangeAspect="1" noChangeArrowheads="1"/>
          </p:cNvSpPr>
          <p:nvPr/>
        </p:nvSpPr>
        <p:spPr bwMode="auto">
          <a:xfrm>
            <a:off x="1542196" y="1960728"/>
            <a:ext cx="7620000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52159" y="2875128"/>
            <a:ext cx="151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30631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Parallel vein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79346" y="2584616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6823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Midvein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904896" y="2221733"/>
            <a:ext cx="3055645" cy="523220"/>
          </a:xfrm>
          <a:prstGeom prst="rect">
            <a:avLst/>
          </a:prstGeom>
          <a:noFill/>
          <a:ln w="7620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523277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7030A0"/>
                </a:solidFill>
              </a:rPr>
              <a:t>Bundle sheath cells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622446" y="2798928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248152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Mesophyll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14596" y="3529178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98096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Upper epidermis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9295546" y="4824578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01009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/>
              <a:t>Lower epidermis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409596" y="5389728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29271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Xylem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47546" y="5161128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70030"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Phloem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809396" y="3218028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 rot="-5400000">
            <a:off x="5641121" y="3703803"/>
            <a:ext cx="304800" cy="7302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34976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7182584" y="295132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 rot="-5400000">
            <a:off x="6996846" y="2735428"/>
            <a:ext cx="361950" cy="1098550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 b="-197672"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825396" y="4653128"/>
            <a:ext cx="36830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7523896" y="4075278"/>
            <a:ext cx="311150" cy="1308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7631846" y="2722728"/>
            <a:ext cx="692150" cy="1130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7904896" y="2729078"/>
            <a:ext cx="419100" cy="151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8285896" y="3071978"/>
            <a:ext cx="400050" cy="876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857396" y="371332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8857396" y="4989678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6946046" y="4221328"/>
            <a:ext cx="889000" cy="1162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74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Opens stomata during the night</a:t>
            </a:r>
          </a:p>
          <a:p>
            <a:pPr lvl="1"/>
            <a:r>
              <a:rPr lang="en-US" sz="3200" dirty="0"/>
              <a:t>PEP carboxylase captures CO</a:t>
            </a:r>
            <a:r>
              <a:rPr lang="en-US" sz="3200" baseline="-25000" dirty="0"/>
              <a:t>2 </a:t>
            </a:r>
            <a:r>
              <a:rPr lang="en-US" sz="3200" dirty="0"/>
              <a:t>and creates a 4 carbon sugar</a:t>
            </a:r>
          </a:p>
          <a:p>
            <a:r>
              <a:rPr lang="en-US" sz="3600" dirty="0"/>
              <a:t>Closes stomata during the day</a:t>
            </a:r>
          </a:p>
          <a:p>
            <a:pPr lvl="1"/>
            <a:r>
              <a:rPr lang="en-US" sz="3200" dirty="0"/>
              <a:t>Calvin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10" y="463859"/>
            <a:ext cx="520382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0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-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F17B-85D4-0D45-934E-7A3B2591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90688"/>
            <a:ext cx="618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0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61E0-DB25-784F-8E06-62549B6E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responses – 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20A5B-0596-A14F-A32E-E9D81804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4C97-C4FE-B148-BB0D-390A3A97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88200"/>
            <a:ext cx="3885063" cy="379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0A269-68AB-7343-831D-AFD223D5105D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00793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0F6C-B961-CB40-A0AA-118DC10E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6"/>
            <a:ext cx="10515600" cy="1873866"/>
          </a:xfrm>
        </p:spPr>
        <p:txBody>
          <a:bodyPr>
            <a:normAutofit/>
          </a:bodyPr>
          <a:lstStyle/>
          <a:p>
            <a:r>
              <a:rPr lang="en-US" sz="4800" dirty="0"/>
              <a:t>Photosynthesis is less responsive to soil resources (water and nutrients).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579-5500-F649-BC05-D19F479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18" y="2547255"/>
            <a:ext cx="3885064" cy="379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CE486-A037-504C-BEBD-00BC2073E0C4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72011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CB09-EEAA-BE4C-9BD6-8572711E2748}"/>
              </a:ext>
            </a:extLst>
          </p:cNvPr>
          <p:cNvSpPr txBox="1"/>
          <p:nvPr/>
        </p:nvSpPr>
        <p:spPr>
          <a:xfrm>
            <a:off x="8161403" y="3572681"/>
            <a:ext cx="3894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Arrows represent fluxes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How do these compare to anthropogenic carbon fluxes?</a:t>
            </a:r>
          </a:p>
        </p:txBody>
      </p:sp>
    </p:spTree>
    <p:extLst>
      <p:ext uri="{BB962C8B-B14F-4D97-AF65-F5344CB8AC3E}">
        <p14:creationId xmlns:p14="http://schemas.microsoft.com/office/powerpoint/2010/main" val="329975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641-DA27-2846-B064-05E173F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GPP = photosynthesis * LAI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006BD-C7D1-BD42-B101-776D4F24B0A2}"/>
              </a:ext>
            </a:extLst>
          </p:cNvPr>
          <p:cNvSpPr/>
          <p:nvPr/>
        </p:nvSpPr>
        <p:spPr>
          <a:xfrm>
            <a:off x="8079475" y="3136106"/>
            <a:ext cx="1310185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A890C-D874-7649-B34A-87A8DBC56C84}"/>
              </a:ext>
            </a:extLst>
          </p:cNvPr>
          <p:cNvSpPr txBox="1"/>
          <p:nvPr/>
        </p:nvSpPr>
        <p:spPr>
          <a:xfrm>
            <a:off x="4522195" y="2337782"/>
            <a:ext cx="711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Leaf area index (leaf area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228401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x-axis distribution?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7FB81-F745-6D4B-BE5D-914D12A5AF88}"/>
              </a:ext>
            </a:extLst>
          </p:cNvPr>
          <p:cNvSpPr txBox="1"/>
          <p:nvPr/>
        </p:nvSpPr>
        <p:spPr>
          <a:xfrm>
            <a:off x="9934972" y="6488668"/>
            <a:ext cx="225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5.20 from book</a:t>
            </a:r>
          </a:p>
        </p:txBody>
      </p:sp>
    </p:spTree>
    <p:extLst>
      <p:ext uri="{BB962C8B-B14F-4D97-AF65-F5344CB8AC3E}">
        <p14:creationId xmlns:p14="http://schemas.microsoft.com/office/powerpoint/2010/main" val="338744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7DC60-071C-784A-9A0E-D9C220A2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05" y="0"/>
            <a:ext cx="48044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D6619-1AF1-9E47-BEEB-2E027AE6C3BD}"/>
              </a:ext>
            </a:extLst>
          </p:cNvPr>
          <p:cNvSpPr txBox="1"/>
          <p:nvPr/>
        </p:nvSpPr>
        <p:spPr>
          <a:xfrm>
            <a:off x="7246961" y="2879678"/>
            <a:ext cx="449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What’s driving the y-axis distribution?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7FB81-F745-6D4B-BE5D-914D12A5AF88}"/>
              </a:ext>
            </a:extLst>
          </p:cNvPr>
          <p:cNvSpPr txBox="1"/>
          <p:nvPr/>
        </p:nvSpPr>
        <p:spPr>
          <a:xfrm>
            <a:off x="9934972" y="6488668"/>
            <a:ext cx="225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5.20 from book</a:t>
            </a:r>
          </a:p>
        </p:txBody>
      </p:sp>
    </p:spTree>
    <p:extLst>
      <p:ext uri="{BB962C8B-B14F-4D97-AF65-F5344CB8AC3E}">
        <p14:creationId xmlns:p14="http://schemas.microsoft.com/office/powerpoint/2010/main" val="734349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41B8-D85F-A544-8A76-590193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Canopies tend to have higher light use efficiency than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0F392-46FA-8640-8954-D0B56AB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4" y="1840814"/>
            <a:ext cx="4890136" cy="491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F8229-08F0-D540-879D-50F1EBB8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6" y="211549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0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496333" y="311957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2540957" y="2153048"/>
            <a:ext cx="9433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Plant Respiration (total flux of C out of plants 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02977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CCFE9-9A19-2641-9595-28C4B43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6" y="1355393"/>
            <a:ext cx="6083300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BC6D-2C2A-EB4C-B968-F682B7240A84}"/>
              </a:ext>
            </a:extLst>
          </p:cNvPr>
          <p:cNvSpPr txBox="1"/>
          <p:nvPr/>
        </p:nvSpPr>
        <p:spPr>
          <a:xfrm>
            <a:off x="7438029" y="3298925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NPP = GPP – 0.47*GPP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BB90C-B5C5-714E-87CB-E065048BC24F}"/>
              </a:ext>
            </a:extLst>
          </p:cNvPr>
          <p:cNvSpPr txBox="1"/>
          <p:nvPr/>
        </p:nvSpPr>
        <p:spPr>
          <a:xfrm>
            <a:off x="8509645" y="6488668"/>
            <a:ext cx="368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Originally proposed by Waring (1998)</a:t>
            </a:r>
          </a:p>
        </p:txBody>
      </p:sp>
    </p:spTree>
    <p:extLst>
      <p:ext uri="{BB962C8B-B14F-4D97-AF65-F5344CB8AC3E}">
        <p14:creationId xmlns:p14="http://schemas.microsoft.com/office/powerpoint/2010/main" val="4244107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15DE4-5732-D841-8015-FEF7E325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4" y="0"/>
            <a:ext cx="5611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8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biome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EF27-9CB9-214F-9C7E-9E3477B9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1" y="1690688"/>
            <a:ext cx="5290877" cy="5056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</p:spTree>
    <p:extLst>
      <p:ext uri="{BB962C8B-B14F-4D97-AF65-F5344CB8AC3E}">
        <p14:creationId xmlns:p14="http://schemas.microsoft.com/office/powerpoint/2010/main" val="396335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soil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C28C-91CA-A649-A0F5-AE73AA89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79" y="1627121"/>
            <a:ext cx="5509241" cy="5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7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A6DD-9657-5B46-B3EF-C2CCA600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– GPP relationship varies slightly by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97ACE-B254-A745-9C34-47E4EC9C80A0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BABCE-5F69-9C4C-8E4B-4A96F059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48" y="1762108"/>
            <a:ext cx="5127104" cy="4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663" y="-415266"/>
            <a:ext cx="7716818" cy="7716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7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1F-5F91-BC47-B629-6CD30873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data, the relationship on average is still close to Waring’s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20856-6C9F-6643-B091-8A85C74D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523" y="1963806"/>
            <a:ext cx="4512954" cy="4417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61E6-2214-B74F-941F-CEA1AD889E09}"/>
              </a:ext>
            </a:extLst>
          </p:cNvPr>
          <p:cNvSpPr txBox="1"/>
          <p:nvPr/>
        </p:nvSpPr>
        <p:spPr>
          <a:xfrm>
            <a:off x="9466895" y="6488668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Collalti</a:t>
            </a:r>
            <a:r>
              <a:rPr lang="en-US" dirty="0"/>
              <a:t> and Prentice (2019)</a:t>
            </a:r>
          </a:p>
        </p:txBody>
      </p:sp>
    </p:spTree>
    <p:extLst>
      <p:ext uri="{BB962C8B-B14F-4D97-AF65-F5344CB8AC3E}">
        <p14:creationId xmlns:p14="http://schemas.microsoft.com/office/powerpoint/2010/main" val="133928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5D0-38A9-3549-B42A-700A9959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NPP?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C878-E391-D341-BCC3-DF7EDD60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 short time scales (seconds to days)</a:t>
            </a:r>
          </a:p>
          <a:p>
            <a:pPr lvl="1"/>
            <a:r>
              <a:rPr lang="en-US" sz="3200" dirty="0"/>
              <a:t>Photosynthesis</a:t>
            </a:r>
          </a:p>
          <a:p>
            <a:pPr lvl="1"/>
            <a:r>
              <a:rPr lang="en-US" sz="3200" dirty="0"/>
              <a:t>Light, temperature, atmospheric conditions</a:t>
            </a:r>
          </a:p>
          <a:p>
            <a:r>
              <a:rPr lang="en-US" sz="3600" dirty="0"/>
              <a:t>Over long time scales (weeks to months)</a:t>
            </a:r>
          </a:p>
          <a:p>
            <a:pPr lvl="1"/>
            <a:r>
              <a:rPr lang="en-US" sz="3200" dirty="0"/>
              <a:t>LAI</a:t>
            </a:r>
          </a:p>
          <a:p>
            <a:pPr lvl="1"/>
            <a:r>
              <a:rPr lang="en-US" sz="3200" dirty="0"/>
              <a:t>Growth demand</a:t>
            </a:r>
          </a:p>
          <a:p>
            <a:pPr lvl="1"/>
            <a:r>
              <a:rPr lang="en-US" sz="3200"/>
              <a:t>Management</a:t>
            </a:r>
            <a:endParaRPr lang="en-US" sz="3200" dirty="0"/>
          </a:p>
          <a:p>
            <a:pPr lvl="1"/>
            <a:r>
              <a:rPr lang="en-US" sz="3200" dirty="0"/>
              <a:t>Soil resources</a:t>
            </a:r>
          </a:p>
        </p:txBody>
      </p:sp>
    </p:spTree>
    <p:extLst>
      <p:ext uri="{BB962C8B-B14F-4D97-AF65-F5344CB8AC3E}">
        <p14:creationId xmlns:p14="http://schemas.microsoft.com/office/powerpoint/2010/main" val="358539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B60DCA-7F38-0C4D-B91E-4F577B9D6B54}"/>
              </a:ext>
            </a:extLst>
          </p:cNvPr>
          <p:cNvSpPr/>
          <p:nvPr/>
        </p:nvSpPr>
        <p:spPr>
          <a:xfrm>
            <a:off x="5991366" y="2006221"/>
            <a:ext cx="3179929" cy="3330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A4FE5-4D35-6B45-ACCC-E69EFB735EA9}"/>
              </a:ext>
            </a:extLst>
          </p:cNvPr>
          <p:cNvSpPr txBox="1"/>
          <p:nvPr/>
        </p:nvSpPr>
        <p:spPr>
          <a:xfrm>
            <a:off x="10051991" y="6488668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6.3 from book</a:t>
            </a:r>
          </a:p>
        </p:txBody>
      </p:sp>
    </p:spTree>
    <p:extLst>
      <p:ext uri="{BB962C8B-B14F-4D97-AF65-F5344CB8AC3E}">
        <p14:creationId xmlns:p14="http://schemas.microsoft.com/office/powerpoint/2010/main" val="602990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4F4D4-5AC2-1549-9622-17B3398F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88" y="740959"/>
            <a:ext cx="6247642" cy="566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42C56-42E1-7D47-836D-FF810D689098}"/>
              </a:ext>
            </a:extLst>
          </p:cNvPr>
          <p:cNvSpPr txBox="1"/>
          <p:nvPr/>
        </p:nvSpPr>
        <p:spPr>
          <a:xfrm>
            <a:off x="10051991" y="6488668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6.3 from book</a:t>
            </a:r>
          </a:p>
        </p:txBody>
      </p:sp>
    </p:spTree>
    <p:extLst>
      <p:ext uri="{BB962C8B-B14F-4D97-AF65-F5344CB8AC3E}">
        <p14:creationId xmlns:p14="http://schemas.microsoft.com/office/powerpoint/2010/main" val="318595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3D032-C086-C548-BBBD-6966224F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99"/>
            <a:ext cx="12192000" cy="6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1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acre corn plot takes up &gt; 5000 </a:t>
            </a:r>
            <a:r>
              <a:rPr lang="en-US" dirty="0" err="1"/>
              <a:t>lbs</a:t>
            </a:r>
            <a:r>
              <a:rPr lang="en-US" dirty="0"/>
              <a:t> of CO</a:t>
            </a:r>
            <a:r>
              <a:rPr lang="en-US" baseline="-25000" dirty="0"/>
              <a:t>2</a:t>
            </a:r>
            <a:r>
              <a:rPr lang="en-US" dirty="0"/>
              <a:t> a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4" y="1880557"/>
            <a:ext cx="5682351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24"/>
    </mc:Choice>
    <mc:Fallback xmlns="">
      <p:transition spd="slow" advTm="327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9F261-CE4C-D340-894D-2FDE6DCB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5" y="0"/>
            <a:ext cx="795217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F1FAB-A308-E042-8ADF-2A2AB78132A4}"/>
              </a:ext>
            </a:extLst>
          </p:cNvPr>
          <p:cNvSpPr txBox="1"/>
          <p:nvPr/>
        </p:nvSpPr>
        <p:spPr>
          <a:xfrm>
            <a:off x="8161403" y="955344"/>
            <a:ext cx="4030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Terrestrial Ecosystem Carbon 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332F6-C97F-BA44-A0B6-AC02FB3E0BD2}"/>
              </a:ext>
            </a:extLst>
          </p:cNvPr>
          <p:cNvSpPr/>
          <p:nvPr/>
        </p:nvSpPr>
        <p:spPr>
          <a:xfrm>
            <a:off x="209225" y="5950424"/>
            <a:ext cx="2888817" cy="907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9337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600501" y="3057099"/>
            <a:ext cx="241565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113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Net Primary Productivity (C into plants – C out of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232565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1174-0980-604A-8EBC-2FCCD96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NPP = GPP - </a:t>
            </a:r>
            <a:r>
              <a:rPr lang="en-US" sz="8800" dirty="0" err="1"/>
              <a:t>R</a:t>
            </a:r>
            <a:r>
              <a:rPr lang="en-US" sz="8800" baseline="-25000" dirty="0" err="1"/>
              <a:t>plant</a:t>
            </a:r>
            <a:endParaRPr lang="en-US" sz="8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74A76-166C-3A4F-8385-CC28FED484D0}"/>
              </a:ext>
            </a:extLst>
          </p:cNvPr>
          <p:cNvSpPr/>
          <p:nvPr/>
        </p:nvSpPr>
        <p:spPr>
          <a:xfrm>
            <a:off x="3548417" y="3122458"/>
            <a:ext cx="2238234" cy="16104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AF1D7-8B80-B04D-97A4-49A0C41BCD12}"/>
              </a:ext>
            </a:extLst>
          </p:cNvPr>
          <p:cNvSpPr txBox="1"/>
          <p:nvPr/>
        </p:nvSpPr>
        <p:spPr>
          <a:xfrm>
            <a:off x="1060003" y="2198753"/>
            <a:ext cx="1047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Gross Primary Productivity (total flux of C into plants; per ground area)</a:t>
            </a:r>
          </a:p>
        </p:txBody>
      </p:sp>
    </p:spTree>
    <p:extLst>
      <p:ext uri="{BB962C8B-B14F-4D97-AF65-F5344CB8AC3E}">
        <p14:creationId xmlns:p14="http://schemas.microsoft.com/office/powerpoint/2010/main" val="351396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623</Words>
  <Application>Microsoft Macintosh PowerPoint</Application>
  <PresentationFormat>Widescreen</PresentationFormat>
  <Paragraphs>105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Mangal</vt:lpstr>
      <vt:lpstr>Office Theme</vt:lpstr>
      <vt:lpstr>Carbon inputs to terrestrial ecosystems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NPP = GPP - Rplant</vt:lpstr>
      <vt:lpstr>NPP = GPP - Rplant</vt:lpstr>
      <vt:lpstr>NPP = GPP - Rplant</vt:lpstr>
      <vt:lpstr>NPP = GPP - Rplant</vt:lpstr>
      <vt:lpstr>PowerPoint Presentation</vt:lpstr>
      <vt:lpstr>NPP = GPP - Rplant</vt:lpstr>
      <vt:lpstr>PowerPoint Presentation</vt:lpstr>
      <vt:lpstr>GPP = photosynthesis * LAI</vt:lpstr>
      <vt:lpstr>GPP = photosynthesis * LAI</vt:lpstr>
      <vt:lpstr>GPP = photosynthesis * LAI</vt:lpstr>
      <vt:lpstr>GPP = photosynthesis * LAI</vt:lpstr>
      <vt:lpstr>Simple recap of photosynthesis</vt:lpstr>
      <vt:lpstr>Simple recap of photosynthesis</vt:lpstr>
      <vt:lpstr>Photorespiration</vt:lpstr>
      <vt:lpstr>3 types of photosynthesis systems</vt:lpstr>
      <vt:lpstr>C4 photosynthesis</vt:lpstr>
      <vt:lpstr>C4 photosynthesis – why the bundle sheath?</vt:lpstr>
      <vt:lpstr>C4 photosynthesis - benefits</vt:lpstr>
      <vt:lpstr>CAM photosynthesis</vt:lpstr>
      <vt:lpstr>Environmental responses - light</vt:lpstr>
      <vt:lpstr>Environmental responses – CO2</vt:lpstr>
      <vt:lpstr>Photosynthesis is less responsive to soil resources (water and nutrients). Why?</vt:lpstr>
      <vt:lpstr>Photosynthesis is less responsive to soil resources (water and nutrients). Why?</vt:lpstr>
      <vt:lpstr>GPP = photosynthesis * LAI</vt:lpstr>
      <vt:lpstr>PowerPoint Presentation</vt:lpstr>
      <vt:lpstr>PowerPoint Presentation</vt:lpstr>
      <vt:lpstr>Canopies tend to have higher light use efficiency than leaves</vt:lpstr>
      <vt:lpstr>NPP = GPP - Rplant</vt:lpstr>
      <vt:lpstr>PowerPoint Presentation</vt:lpstr>
      <vt:lpstr>PowerPoint Presentation</vt:lpstr>
      <vt:lpstr>NPP – GPP relationship varies slightly by biome</vt:lpstr>
      <vt:lpstr>NPP – GPP relationship varies slightly by soil resources</vt:lpstr>
      <vt:lpstr>NPP – GPP relationship varies slightly by management</vt:lpstr>
      <vt:lpstr>With more data, the relationship on average is still close to Waring’s</vt:lpstr>
      <vt:lpstr>What drives NPP?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57</cp:revision>
  <dcterms:created xsi:type="dcterms:W3CDTF">2019-09-23T19:58:42Z</dcterms:created>
  <dcterms:modified xsi:type="dcterms:W3CDTF">2023-09-19T14:06:06Z</dcterms:modified>
</cp:coreProperties>
</file>